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6">
  <p:sldMasterIdLst>
    <p:sldMasterId id="2147483684" r:id="rId1"/>
  </p:sldMasterIdLst>
  <p:notesMasterIdLst>
    <p:notesMasterId r:id="rId6"/>
  </p:notesMasterIdLst>
  <p:sldIdLst>
    <p:sldId id="629" r:id="rId2"/>
    <p:sldId id="1532" r:id="rId3"/>
    <p:sldId id="1201" r:id="rId4"/>
    <p:sldId id="1533" r:id="rId5"/>
  </p:sldIdLst>
  <p:sldSz cx="9144000" cy="6858000" type="screen4x3"/>
  <p:notesSz cx="6797675" cy="987425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689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762F1C-FE46-430F-B3E6-6EB937708E37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76338" y="1233488"/>
            <a:ext cx="444500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2FB9F-AC69-40B5-A70F-211C5633CEB1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57210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51233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53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80292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73772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9224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23681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6080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49414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062080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646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13079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7236C-0591-4CA5-AAF3-DB53962F70AB}" type="datetimeFigureOut">
              <a:rPr lang="pt-BR" smtClean="0"/>
              <a:pPr/>
              <a:t>04/10/2018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DF864-DED7-4E43-8791-2B9738AEFF8D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1102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6614984"/>
            <a:ext cx="9144000" cy="243016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0" y="6409038"/>
            <a:ext cx="9144000" cy="148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Forma livre 14"/>
          <p:cNvSpPr/>
          <p:nvPr/>
        </p:nvSpPr>
        <p:spPr>
          <a:xfrm>
            <a:off x="-8238" y="5716932"/>
            <a:ext cx="9168714" cy="568653"/>
          </a:xfrm>
          <a:custGeom>
            <a:avLst/>
            <a:gdLst>
              <a:gd name="connsiteX0" fmla="*/ 0 w 9168714"/>
              <a:gd name="connsiteY0" fmla="*/ 527350 h 568653"/>
              <a:gd name="connsiteX1" fmla="*/ 1565189 w 9168714"/>
              <a:gd name="connsiteY1" fmla="*/ 129 h 568653"/>
              <a:gd name="connsiteX2" fmla="*/ 5247503 w 9168714"/>
              <a:gd name="connsiteY2" fmla="*/ 568540 h 568653"/>
              <a:gd name="connsiteX3" fmla="*/ 8213124 w 9168714"/>
              <a:gd name="connsiteY3" fmla="*/ 49556 h 568653"/>
              <a:gd name="connsiteX4" fmla="*/ 9168714 w 9168714"/>
              <a:gd name="connsiteY4" fmla="*/ 49556 h 568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8714" h="568653">
                <a:moveTo>
                  <a:pt x="0" y="527350"/>
                </a:moveTo>
                <a:cubicBezTo>
                  <a:pt x="345302" y="260307"/>
                  <a:pt x="690605" y="-6736"/>
                  <a:pt x="1565189" y="129"/>
                </a:cubicBezTo>
                <a:cubicBezTo>
                  <a:pt x="2439773" y="6994"/>
                  <a:pt x="4139514" y="560302"/>
                  <a:pt x="5247503" y="568540"/>
                </a:cubicBezTo>
                <a:cubicBezTo>
                  <a:pt x="6355492" y="576778"/>
                  <a:pt x="7559589" y="136053"/>
                  <a:pt x="8213124" y="49556"/>
                </a:cubicBezTo>
                <a:cubicBezTo>
                  <a:pt x="8866659" y="-36941"/>
                  <a:pt x="9168714" y="49556"/>
                  <a:pt x="9168714" y="49556"/>
                </a:cubicBezTo>
              </a:path>
            </a:pathLst>
          </a:custGeom>
          <a:noFill/>
          <a:ln w="762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16476" y="500010"/>
            <a:ext cx="9144000" cy="906163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400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MINISTÉRIO DO MEIO AMBIENTE</a:t>
            </a:r>
          </a:p>
          <a:p>
            <a:r>
              <a:rPr lang="pt-BR" sz="2400" b="1" dirty="0">
                <a:solidFill>
                  <a:srgbClr val="00B050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SECRETARIA DE RECURSOS HÍDRICOS E QUALIDADE AMBIENTAL</a:t>
            </a:r>
          </a:p>
          <a:p>
            <a:endParaRPr lang="pt-BR" sz="24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tângulo 11"/>
          <p:cNvSpPr/>
          <p:nvPr/>
        </p:nvSpPr>
        <p:spPr>
          <a:xfrm>
            <a:off x="1444453" y="5362646"/>
            <a:ext cx="6823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pt-BR" sz="2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Brasília, 02 de outubro de 2018.</a:t>
            </a:r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A27D3634-2DCE-4EDA-AD50-6042B63228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92178" y="1975083"/>
            <a:ext cx="7792596" cy="2818653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pt-BR" sz="2800" b="1" dirty="0"/>
              <a:t>REUNIÃO CONJUNTA CTPNRH – CTPOAR</a:t>
            </a:r>
            <a:br>
              <a:rPr lang="pt-BR" sz="2800" b="1" dirty="0"/>
            </a:br>
            <a:br>
              <a:rPr lang="pt-BR" sz="2800" dirty="0"/>
            </a:br>
            <a:r>
              <a:rPr lang="pt-BR" sz="2800" dirty="0"/>
              <a:t>Proposta de Resolução do CNRH</a:t>
            </a:r>
            <a:br>
              <a:rPr lang="pt-BR" sz="2800" dirty="0"/>
            </a:br>
            <a:r>
              <a:rPr lang="pt-BR" sz="2800" dirty="0"/>
              <a:t>Define diretrizes e critérios para o estabelecimento de prioridades para outorga de direitos de uso de recursos hídricos como conteúdo mínimo dos Planos de Recursos Hídricos conforme inciso VIII do Art.7º da Lei Nº 9.433/97.</a:t>
            </a:r>
            <a:br>
              <a:rPr lang="pt-BR" sz="2800" dirty="0"/>
            </a:br>
            <a:br>
              <a:rPr lang="pt-BR" sz="2800" dirty="0"/>
            </a:br>
            <a:r>
              <a:rPr lang="pt-BR" sz="2800" dirty="0">
                <a:solidFill>
                  <a:srgbClr val="0070C0"/>
                </a:solidFill>
              </a:rPr>
              <a:t>RETOMADA DA DISCUSSÃO APÓS AVALIAÇÂO DA CTIL</a:t>
            </a:r>
          </a:p>
        </p:txBody>
      </p:sp>
    </p:spTree>
    <p:extLst>
      <p:ext uri="{BB962C8B-B14F-4D97-AF65-F5344CB8AC3E}">
        <p14:creationId xmlns:p14="http://schemas.microsoft.com/office/powerpoint/2010/main" val="244716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6614984"/>
            <a:ext cx="9144000" cy="243016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9144000" cy="148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CaixaDeTexto 14">
            <a:extLst>
              <a:ext uri="{FF2B5EF4-FFF2-40B4-BE49-F238E27FC236}">
                <a16:creationId xmlns:a16="http://schemas.microsoft.com/office/drawing/2014/main" id="{6849A32C-E920-4865-9518-CFBB88D90D7A}"/>
              </a:ext>
            </a:extLst>
          </p:cNvPr>
          <p:cNvSpPr txBox="1"/>
          <p:nvPr/>
        </p:nvSpPr>
        <p:spPr>
          <a:xfrm>
            <a:off x="271474" y="237678"/>
            <a:ext cx="5106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b="1" dirty="0">
                <a:solidFill>
                  <a:srgbClr val="FF0000"/>
                </a:solidFill>
              </a:rPr>
              <a:t>HISTÓRICO DAS DISCUSSÕES NA CTIL</a:t>
            </a:r>
          </a:p>
        </p:txBody>
      </p:sp>
      <p:sp>
        <p:nvSpPr>
          <p:cNvPr id="18" name="Retângulo 17">
            <a:extLst>
              <a:ext uri="{FF2B5EF4-FFF2-40B4-BE49-F238E27FC236}">
                <a16:creationId xmlns:a16="http://schemas.microsoft.com/office/drawing/2014/main" id="{2BDA19E8-8B9D-456C-9320-F263937C1ABF}"/>
              </a:ext>
            </a:extLst>
          </p:cNvPr>
          <p:cNvSpPr/>
          <p:nvPr/>
        </p:nvSpPr>
        <p:spPr>
          <a:xfrm>
            <a:off x="0" y="6466703"/>
            <a:ext cx="9144000" cy="148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CaixaDeTexto 18">
            <a:extLst>
              <a:ext uri="{FF2B5EF4-FFF2-40B4-BE49-F238E27FC236}">
                <a16:creationId xmlns:a16="http://schemas.microsoft.com/office/drawing/2014/main" id="{A5927838-DB41-4B9A-BFA6-36DEBF79C72D}"/>
              </a:ext>
            </a:extLst>
          </p:cNvPr>
          <p:cNvSpPr txBox="1"/>
          <p:nvPr/>
        </p:nvSpPr>
        <p:spPr>
          <a:xfrm>
            <a:off x="602672" y="847624"/>
            <a:ext cx="79386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800" dirty="0"/>
              <a:t>142ª Reunião CTIL (19/02/18) – Iniciada a discussão tendo por base o parecer e a proposta de resolução. Ocasião em que foram apontadas questões conceituais e legais que precisavam ser sanadas;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800" dirty="0"/>
              <a:t>143ª Reunião CTIL (12 e 13/04/18) – Avaliação da proposta na íntegra</a:t>
            </a:r>
          </a:p>
          <a:p>
            <a:pPr marL="903288" indent="-190500" algn="just">
              <a:buFont typeface="+mj-lt"/>
              <a:buAutoNum type="arabicPeriod"/>
            </a:pPr>
            <a:r>
              <a:rPr lang="pt-BR" sz="2800" dirty="0"/>
              <a:t> Apresentação da ANA</a:t>
            </a:r>
          </a:p>
          <a:p>
            <a:pPr marL="903288" indent="-190500" algn="just">
              <a:buFont typeface="+mj-lt"/>
              <a:buAutoNum type="arabicPeriod"/>
            </a:pPr>
            <a:r>
              <a:rPr lang="pt-BR" sz="2800" dirty="0"/>
              <a:t> Realizada a Leitura da proposta e inseridos comentários nos art. e incisos; </a:t>
            </a:r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0959F8BA-C36C-47AD-9712-0CBA8AAE6360}"/>
              </a:ext>
            </a:extLst>
          </p:cNvPr>
          <p:cNvSpPr/>
          <p:nvPr/>
        </p:nvSpPr>
        <p:spPr>
          <a:xfrm>
            <a:off x="681330" y="5456726"/>
            <a:ext cx="807921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pt-BR" sz="2000" dirty="0"/>
              <a:t>A CTIL verificou que havia aspectos legais a serem sanados na proposta, além de aspectos técnicos que tem implicância nos aspectos legais e institucionais.</a:t>
            </a:r>
          </a:p>
        </p:txBody>
      </p:sp>
    </p:spTree>
    <p:extLst>
      <p:ext uri="{BB962C8B-B14F-4D97-AF65-F5344CB8AC3E}">
        <p14:creationId xmlns:p14="http://schemas.microsoft.com/office/powerpoint/2010/main" val="2857394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0" y="6614984"/>
            <a:ext cx="9144000" cy="243016"/>
          </a:xfrm>
          <a:prstGeom prst="rect">
            <a:avLst/>
          </a:prstGeom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/>
          <p:cNvSpPr/>
          <p:nvPr/>
        </p:nvSpPr>
        <p:spPr>
          <a:xfrm>
            <a:off x="0" y="0"/>
            <a:ext cx="9144000" cy="1482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6272DB9D-C8A4-47FF-8A7E-E5715F9FFC88}"/>
              </a:ext>
            </a:extLst>
          </p:cNvPr>
          <p:cNvSpPr/>
          <p:nvPr/>
        </p:nvSpPr>
        <p:spPr>
          <a:xfrm>
            <a:off x="519866" y="1219068"/>
            <a:ext cx="7728154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800" b="1" dirty="0">
                <a:solidFill>
                  <a:srgbClr val="0070C0"/>
                </a:solidFill>
              </a:rPr>
              <a:t>Prioridade para outorga de direito de uso </a:t>
            </a:r>
          </a:p>
          <a:p>
            <a:pPr algn="ctr"/>
            <a:r>
              <a:rPr lang="pt-BR" sz="2800" b="1" dirty="0">
                <a:solidFill>
                  <a:srgbClr val="0070C0"/>
                </a:solidFill>
              </a:rPr>
              <a:t>X </a:t>
            </a:r>
          </a:p>
          <a:p>
            <a:pPr algn="ctr"/>
            <a:r>
              <a:rPr lang="pt-BR" sz="2800" b="1" dirty="0">
                <a:solidFill>
                  <a:srgbClr val="0070C0"/>
                </a:solidFill>
              </a:rPr>
              <a:t>Prioridade de uso de recursos hídricos</a:t>
            </a:r>
          </a:p>
          <a:p>
            <a:pPr algn="ctr"/>
            <a:r>
              <a:rPr lang="pt-BR" dirty="0"/>
              <a:t>podem ser considerados conceitos equivalentes ou se há diferença na abordagem colocada por cada um </a:t>
            </a:r>
            <a:endParaRPr lang="pt-BR" sz="3200" dirty="0"/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4A9CAFC7-692D-44E1-BBB7-5137D092DC33}"/>
              </a:ext>
            </a:extLst>
          </p:cNvPr>
          <p:cNvSpPr/>
          <p:nvPr/>
        </p:nvSpPr>
        <p:spPr>
          <a:xfrm>
            <a:off x="404368" y="359624"/>
            <a:ext cx="8219766" cy="530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pt-BR" sz="2800" dirty="0"/>
              <a:t>- 144 ª Reunião da CTIL (23.5.18) – Elaborado o Parecer</a:t>
            </a:r>
            <a:endParaRPr lang="pt-BR" sz="28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E5E136E5-45A7-4DEE-882B-9FEBF8149007}"/>
              </a:ext>
            </a:extLst>
          </p:cNvPr>
          <p:cNvSpPr/>
          <p:nvPr/>
        </p:nvSpPr>
        <p:spPr>
          <a:xfrm>
            <a:off x="519866" y="3699941"/>
            <a:ext cx="7728154" cy="224676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800" dirty="0"/>
              <a:t>Necessidade de regulamentar conceitos, critérios e outros termos ou expressões que não tenham sido definidos na minuta da resolução, a exemplo de “áreas de restrição de uso”, “prioridades para a outorga” e “prioridades para o uso” </a:t>
            </a:r>
          </a:p>
        </p:txBody>
      </p:sp>
    </p:spTree>
    <p:extLst>
      <p:ext uri="{BB962C8B-B14F-4D97-AF65-F5344CB8AC3E}">
        <p14:creationId xmlns:p14="http://schemas.microsoft.com/office/powerpoint/2010/main" val="29378227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9E96AE6C-E707-4D4A-9D6B-F8A1C4842C62}"/>
              </a:ext>
            </a:extLst>
          </p:cNvPr>
          <p:cNvSpPr/>
          <p:nvPr/>
        </p:nvSpPr>
        <p:spPr>
          <a:xfrm>
            <a:off x="771831" y="671514"/>
            <a:ext cx="7728154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pt-BR" sz="2800" dirty="0"/>
              <a:t>A quem está endereçada a norma? </a:t>
            </a:r>
          </a:p>
          <a:p>
            <a:pPr algn="ctr"/>
            <a:r>
              <a:rPr lang="pt-BR" sz="2800" dirty="0"/>
              <a:t>Ter clareza para melhor implementação.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08F8F13-D9FB-4EEA-97DD-9135EA563B43}"/>
              </a:ext>
            </a:extLst>
          </p:cNvPr>
          <p:cNvSpPr/>
          <p:nvPr/>
        </p:nvSpPr>
        <p:spPr>
          <a:xfrm>
            <a:off x="516192" y="2127015"/>
            <a:ext cx="7728154" cy="353943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pt-BR" sz="3200" dirty="0">
                <a:solidFill>
                  <a:srgbClr val="0070C0"/>
                </a:solidFill>
              </a:rPr>
              <a:t>Conclusão:</a:t>
            </a:r>
            <a:br>
              <a:rPr lang="pt-BR" sz="3200" dirty="0">
                <a:solidFill>
                  <a:srgbClr val="0070C0"/>
                </a:solidFill>
              </a:rPr>
            </a:br>
            <a:endParaRPr lang="pt-BR" sz="3200" dirty="0">
              <a:solidFill>
                <a:srgbClr val="0070C0"/>
              </a:solidFill>
            </a:endParaRPr>
          </a:p>
          <a:p>
            <a:pPr algn="just"/>
            <a:r>
              <a:rPr lang="pt-BR" sz="3200" dirty="0">
                <a:solidFill>
                  <a:srgbClr val="0070C0"/>
                </a:solidFill>
              </a:rPr>
              <a:t>Contradições internas na norma e também em sua relação como outras normas, além de questões operacionais levou a CTIL a decidir pelo retorno da matéria para a CTPOAR e CTPNRH.</a:t>
            </a:r>
          </a:p>
        </p:txBody>
      </p:sp>
      <p:sp>
        <p:nvSpPr>
          <p:cNvPr id="6" name="Forma livre 14">
            <a:extLst>
              <a:ext uri="{FF2B5EF4-FFF2-40B4-BE49-F238E27FC236}">
                <a16:creationId xmlns:a16="http://schemas.microsoft.com/office/drawing/2014/main" id="{F9B15894-51B2-48BD-A60E-99D0048C6E89}"/>
              </a:ext>
            </a:extLst>
          </p:cNvPr>
          <p:cNvSpPr/>
          <p:nvPr/>
        </p:nvSpPr>
        <p:spPr>
          <a:xfrm>
            <a:off x="0" y="6167839"/>
            <a:ext cx="9168714" cy="568653"/>
          </a:xfrm>
          <a:custGeom>
            <a:avLst/>
            <a:gdLst>
              <a:gd name="connsiteX0" fmla="*/ 0 w 9168714"/>
              <a:gd name="connsiteY0" fmla="*/ 527350 h 568653"/>
              <a:gd name="connsiteX1" fmla="*/ 1565189 w 9168714"/>
              <a:gd name="connsiteY1" fmla="*/ 129 h 568653"/>
              <a:gd name="connsiteX2" fmla="*/ 5247503 w 9168714"/>
              <a:gd name="connsiteY2" fmla="*/ 568540 h 568653"/>
              <a:gd name="connsiteX3" fmla="*/ 8213124 w 9168714"/>
              <a:gd name="connsiteY3" fmla="*/ 49556 h 568653"/>
              <a:gd name="connsiteX4" fmla="*/ 9168714 w 9168714"/>
              <a:gd name="connsiteY4" fmla="*/ 49556 h 568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68714" h="568653">
                <a:moveTo>
                  <a:pt x="0" y="527350"/>
                </a:moveTo>
                <a:cubicBezTo>
                  <a:pt x="345302" y="260307"/>
                  <a:pt x="690605" y="-6736"/>
                  <a:pt x="1565189" y="129"/>
                </a:cubicBezTo>
                <a:cubicBezTo>
                  <a:pt x="2439773" y="6994"/>
                  <a:pt x="4139514" y="560302"/>
                  <a:pt x="5247503" y="568540"/>
                </a:cubicBezTo>
                <a:cubicBezTo>
                  <a:pt x="6355492" y="576778"/>
                  <a:pt x="7559589" y="136053"/>
                  <a:pt x="8213124" y="49556"/>
                </a:cubicBezTo>
                <a:cubicBezTo>
                  <a:pt x="8866659" y="-36941"/>
                  <a:pt x="9168714" y="49556"/>
                  <a:pt x="9168714" y="49556"/>
                </a:cubicBezTo>
              </a:path>
            </a:pathLst>
          </a:custGeom>
          <a:noFill/>
          <a:ln w="762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8104C560-0B85-424B-B6A7-376419294DE7}"/>
              </a:ext>
            </a:extLst>
          </p:cNvPr>
          <p:cNvSpPr txBox="1"/>
          <p:nvPr/>
        </p:nvSpPr>
        <p:spPr>
          <a:xfrm>
            <a:off x="3146322" y="6008903"/>
            <a:ext cx="47883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/>
              <a:t>Adriana Lustosa – presidente da CTIL</a:t>
            </a:r>
          </a:p>
        </p:txBody>
      </p:sp>
    </p:spTree>
    <p:extLst>
      <p:ext uri="{BB962C8B-B14F-4D97-AF65-F5344CB8AC3E}">
        <p14:creationId xmlns:p14="http://schemas.microsoft.com/office/powerpoint/2010/main" val="269208132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5506</TotalTime>
  <Words>230</Words>
  <Application>Microsoft Office PowerPoint</Application>
  <PresentationFormat>Apresentação na tela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11" baseType="lpstr">
      <vt:lpstr>Arial</vt:lpstr>
      <vt:lpstr>Arial Black</vt:lpstr>
      <vt:lpstr>Arial Narrow</vt:lpstr>
      <vt:lpstr>Calibri</vt:lpstr>
      <vt:lpstr>Calibri Light</vt:lpstr>
      <vt:lpstr>Times New Roman</vt:lpstr>
      <vt:lpstr>Tema do Office</vt:lpstr>
      <vt:lpstr>REUNIÃO CONJUNTA CTPNRH – CTPOAR  Proposta de Resolução do CNRH Define diretrizes e critérios para o estabelecimento de prioridades para outorga de direitos de uso de recursos hídricos como conteúdo mínimo dos Planos de Recursos Hídricos conforme inciso VIII do Art.7º da Lei Nº 9.433/97.  RETOMADA DA DISCUSSÃO APÓS AVALIAÇÂO DA CTIL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Elaboração da Carta das Águas Subterrâneas do Paraná</dc:title>
  <dc:creator>Alexandre</dc:creator>
  <cp:lastModifiedBy>Mauricio dos Santos Pompeu</cp:lastModifiedBy>
  <cp:revision>834</cp:revision>
  <cp:lastPrinted>2015-08-25T08:11:46Z</cp:lastPrinted>
  <dcterms:created xsi:type="dcterms:W3CDTF">2014-06-10T20:30:36Z</dcterms:created>
  <dcterms:modified xsi:type="dcterms:W3CDTF">2018-10-04T17:59:58Z</dcterms:modified>
</cp:coreProperties>
</file>